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Source Code Pro"/>
      <p:regular r:id="rId30"/>
      <p:bold r:id="rId31"/>
      <p:italic r:id="rId32"/>
      <p:boldItalic r:id="rId33"/>
    </p:embeddedFont>
    <p:embeddedFont>
      <p:font typeface="Oswald"/>
      <p:regular r:id="rId34"/>
      <p:bold r:id="rId35"/>
    </p:embeddedFont>
    <p:embeddedFont>
      <p:font typeface="Roboto Mon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.fntdata"/><Relationship Id="rId3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33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32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35" Type="http://schemas.openxmlformats.org/officeDocument/2006/relationships/font" Target="fonts/Oswald-bold.fntdata"/><Relationship Id="rId12" Type="http://schemas.openxmlformats.org/officeDocument/2006/relationships/slide" Target="slides/slide7.xml"/><Relationship Id="rId34" Type="http://schemas.openxmlformats.org/officeDocument/2006/relationships/font" Target="fonts/Oswald-regular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.fntdata"/><Relationship Id="rId14" Type="http://schemas.openxmlformats.org/officeDocument/2006/relationships/slide" Target="slides/slide9.xml"/><Relationship Id="rId36" Type="http://schemas.openxmlformats.org/officeDocument/2006/relationships/font" Target="fonts/RobotoMon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544c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544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2d40bbc9b_1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2d40bbc9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2d40bbc9b_1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2d40bbc9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2d40bbc9b_1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42d40bbc9b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2d40bbc9b_1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2d40bbc9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2d40bbc9b_1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2d40bbc9b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2d40bbc9b_1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42d40bbc9b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2d40bbc9b_1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42d40bbc9b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395dae6f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395dae6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2d40bbc9b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42d40bbc9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2d40bbc9b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2d40bbc9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9544c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9544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6f9544c1_0_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6f9544c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2d40bbc9b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2d40bbc9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2d40bbc9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42d40bbc9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9544c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9544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395dae6fd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4395dae6f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2d40bbc9b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2d40bbc9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2d40bbc9b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42d40bbc9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2d40bbc9b_1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42d40bbc9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-71950" y="93500"/>
            <a:ext cx="100713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E-commerce Analytics Dashboard </a:t>
            </a:r>
            <a:endParaRPr sz="3000"/>
          </a:p>
        </p:txBody>
      </p:sp>
      <p:sp>
        <p:nvSpPr>
          <p:cNvPr id="59" name="Google Shape;59;p13"/>
          <p:cNvSpPr txBox="1"/>
          <p:nvPr>
            <p:ph idx="4294967295" type="body"/>
          </p:nvPr>
        </p:nvSpPr>
        <p:spPr>
          <a:xfrm>
            <a:off x="293625" y="928600"/>
            <a:ext cx="8476500" cy="39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Presented by:</a:t>
            </a:r>
            <a:endParaRPr b="1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👤 </a:t>
            </a:r>
            <a:r>
              <a:rPr i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Tammana Triveni (under guidance of Arul Sir)</a:t>
            </a:r>
            <a:endParaRPr i="1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Technologies &amp; Tools Used:</a:t>
            </a:r>
            <a:endParaRPr b="1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Python 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BigQuery (GCP) 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Streamlit 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MySQL 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Git 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Organisation: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Revature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Date: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25-03-2025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.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248425" y="76500"/>
            <a:ext cx="8223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SnapShots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203225" y="702575"/>
            <a:ext cx="8648400" cy="4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Event Metrics</a:t>
            </a:r>
            <a:r>
              <a:rPr b="1" lang="en" sz="1600">
                <a:solidFill>
                  <a:schemeClr val="dk2"/>
                </a:solidFill>
              </a:rPr>
              <a:t>: </a:t>
            </a:r>
            <a:r>
              <a:rPr lang="en" sz="1600">
                <a:solidFill>
                  <a:schemeClr val="dk2"/>
                </a:solidFill>
              </a:rPr>
              <a:t>Showing Total Events,Unique Users and Total Revenue and Event Types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45" name="Google Shape;145;p22" title="Screenshot 2025-03-23 1452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25" y="1296275"/>
            <a:ext cx="8432074" cy="384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248425" y="76500"/>
            <a:ext cx="8223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SnapShots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203225" y="702575"/>
            <a:ext cx="8648400" cy="4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Event Metrics: </a:t>
            </a:r>
            <a:r>
              <a:rPr lang="en" sz="1600">
                <a:solidFill>
                  <a:schemeClr val="dk2"/>
                </a:solidFill>
              </a:rPr>
              <a:t>Showing  Customer Engagements Flow in various Events of E-commerce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52" name="Google Shape;152;p23" title="Screenshot 2025-03-23 1452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56950"/>
            <a:ext cx="8223302" cy="39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248425" y="76500"/>
            <a:ext cx="8223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SnapShots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203225" y="702575"/>
            <a:ext cx="8648400" cy="4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Event Metrics:</a:t>
            </a:r>
            <a:r>
              <a:rPr b="1" lang="en" sz="1600">
                <a:solidFill>
                  <a:schemeClr val="dk2"/>
                </a:solidFill>
              </a:rPr>
              <a:t> </a:t>
            </a:r>
            <a:r>
              <a:rPr lang="en" sz="1600">
                <a:solidFill>
                  <a:schemeClr val="dk2"/>
                </a:solidFill>
              </a:rPr>
              <a:t>Sorting &amp; Filtering columns and Pagination in table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59" name="Google Shape;159;p24" title="Screenshot 2025-03-23 1453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97400"/>
            <a:ext cx="8229600" cy="40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248425" y="76500"/>
            <a:ext cx="8223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SnapShots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203225" y="702575"/>
            <a:ext cx="8648400" cy="4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Event Metrics: </a:t>
            </a:r>
            <a:r>
              <a:rPr lang="en" sz="1600">
                <a:solidFill>
                  <a:schemeClr val="dk2"/>
                </a:solidFill>
              </a:rPr>
              <a:t>Searching and Full Screen options in table itself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66" name="Google Shape;166;p25" title="Screenshot 2025-03-23 1454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61250"/>
            <a:ext cx="8229600" cy="40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248425" y="76500"/>
            <a:ext cx="8223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SnapShots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203225" y="702575"/>
            <a:ext cx="8648400" cy="4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Live Events </a:t>
            </a:r>
            <a:r>
              <a:rPr b="1" lang="en" sz="1600">
                <a:solidFill>
                  <a:schemeClr val="dk2"/>
                </a:solidFill>
              </a:rPr>
              <a:t>: </a:t>
            </a:r>
            <a:r>
              <a:rPr lang="en" sz="1600">
                <a:solidFill>
                  <a:schemeClr val="dk2"/>
                </a:solidFill>
              </a:rPr>
              <a:t>Generating Live Events by creating event table in BigQuery and generating random values using Faker library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73" name="Google Shape;173;p26" title="Screenshot 2025-03-23 145513.png"/>
          <p:cNvPicPr preferRelativeResize="0"/>
          <p:nvPr/>
        </p:nvPicPr>
        <p:blipFill rotWithShape="1">
          <a:blip r:embed="rId3">
            <a:alphaModFix/>
          </a:blip>
          <a:srcRect b="-4149" l="-2836" r="-7526" t="-6213"/>
          <a:stretch/>
        </p:blipFill>
        <p:spPr>
          <a:xfrm>
            <a:off x="370625" y="1115475"/>
            <a:ext cx="7992750" cy="399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248425" y="76500"/>
            <a:ext cx="8223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SnapShots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203225" y="702575"/>
            <a:ext cx="8648400" cy="4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Live Data Stream: </a:t>
            </a:r>
            <a:r>
              <a:rPr lang="en" sz="1600">
                <a:solidFill>
                  <a:schemeClr val="dk2"/>
                </a:solidFill>
              </a:rPr>
              <a:t>Showing Total Events,Unique Users and Total Revenues and Event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Distribution and showing Success message and saves logging info in app.log file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80" name="Google Shape;180;p27" title="Screenshot 2025-03-23 1455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12650"/>
            <a:ext cx="777060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248425" y="76500"/>
            <a:ext cx="8223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SnapShots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203225" y="702575"/>
            <a:ext cx="8648400" cy="4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Live Data Stream: </a:t>
            </a:r>
            <a:r>
              <a:rPr lang="en" sz="1600">
                <a:solidFill>
                  <a:schemeClr val="dk2"/>
                </a:solidFill>
              </a:rPr>
              <a:t>Showing Events Table of generating Live Events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87" name="Google Shape;187;p28" title="Screenshot 2025-03-23 1455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25" y="1134150"/>
            <a:ext cx="8503675" cy="386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248425" y="76500"/>
            <a:ext cx="8223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SnapShots</a:t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203225" y="702575"/>
            <a:ext cx="8648400" cy="4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Tables</a:t>
            </a:r>
            <a:r>
              <a:rPr b="1" lang="en" sz="1600">
                <a:solidFill>
                  <a:schemeClr val="dk2"/>
                </a:solidFill>
              </a:rPr>
              <a:t>: </a:t>
            </a:r>
            <a:r>
              <a:rPr lang="en" sz="1600">
                <a:solidFill>
                  <a:schemeClr val="dk2"/>
                </a:solidFill>
              </a:rPr>
              <a:t>Shows Orders,Order items and customers Table preview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94" name="Google Shape;194;p29" title="Screenshot 2025-03-26 1026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25" y="1314350"/>
            <a:ext cx="7689226" cy="371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184975"/>
            <a:ext cx="8223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243900" y="982050"/>
            <a:ext cx="8358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Foundation</a:t>
            </a: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Event-driven Data Pipeline for E-commerce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successfully integrates real-time and historical data processing to provide </a:t>
            </a: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actionable insights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for e-commerce businesses. By leveraging </a:t>
            </a: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Python, Google BigQuery, and Streamlit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the system captures, processes, and visualizes key e-commerce metrics, enabling businesses to optimize their operations.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r>
              <a:rPr lang="en" sz="1100">
                <a:solidFill>
                  <a:srgbClr val="673AB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100">
                <a:solidFill>
                  <a:srgbClr val="673AB7"/>
                </a:solidFill>
                <a:latin typeface="Arial"/>
                <a:ea typeface="Arial"/>
                <a:cs typeface="Arial"/>
                <a:sym typeface="Arial"/>
              </a:rPr>
              <a:t>Real-time &amp; Historical Data Processing</a:t>
            </a:r>
            <a:endParaRPr b="1" sz="1100">
              <a:solidFill>
                <a:srgbClr val="673A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Live event generation using </a:t>
            </a: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Faker</a:t>
            </a:r>
            <a:b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Integration of </a:t>
            </a: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Brazilian E-commerce Dataset</a:t>
            </a:r>
            <a:b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Streamlit Dashboard Features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Performance Overview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Top 10 Best &amp; Worst Products, Total Revenue, Total Orders, Active Customers</a:t>
            </a:r>
            <a:b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Order Summary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Order Status Distribution &amp; Daily Order Trends</a:t>
            </a:r>
            <a:b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Event Metrics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Total Events, Unique Users, Event Types, Total Revenue</a:t>
            </a:r>
            <a:b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Live Data Stream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Real-time event tracking &amp; logging in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app.log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206" name="Google Shape;206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000" y="503500"/>
            <a:ext cx="4254600" cy="413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5285700" y="768350"/>
            <a:ext cx="3357900" cy="3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Char char="●"/>
            </a:pPr>
            <a:r>
              <a:rPr lang="en" sz="2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Real-time alerts &amp; notifications</a:t>
            </a:r>
            <a:endParaRPr sz="2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Char char="●"/>
            </a:pPr>
            <a:r>
              <a:rPr lang="en" sz="2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Predictive analytics for customer behavior</a:t>
            </a:r>
            <a:endParaRPr sz="2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Char char="●"/>
            </a:pPr>
            <a:r>
              <a:rPr lang="en" sz="2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Security &amp; Privacy</a:t>
            </a:r>
            <a:endParaRPr sz="2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Char char="●"/>
            </a:pPr>
            <a:r>
              <a:rPr lang="en" sz="2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Connection with other platforms</a:t>
            </a:r>
            <a:endParaRPr sz="2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Char char="●"/>
            </a:pPr>
            <a:r>
              <a:rPr lang="en" sz="2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Reports Generation</a:t>
            </a:r>
            <a:endParaRPr sz="2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Abstract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Key goals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Implementation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Schema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Snapshots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Conclusion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Future Scope</a:t>
            </a:r>
            <a:endParaRPr sz="2100"/>
          </a:p>
        </p:txBody>
      </p:sp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490250" y="526350"/>
            <a:ext cx="7800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Thank you Revature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555600"/>
            <a:ext cx="8512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266500" y="1389600"/>
            <a:ext cx="8124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Foundation</a:t>
            </a: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Event-driven Data Pipeline for E-commerce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is designed to efficiently capture, process, and analyze 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ecommerce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events in real time. The system ingests user interaction events and transaction data from multiple sources, transforming them using Python and storing them in </a:t>
            </a: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BigQuery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with an optimized schema for event analytics.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pipeline ensures </a:t>
            </a: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incremental loading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robust </a:t>
            </a: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error handling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and provides specialized </a:t>
            </a: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marts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for diverse analytical perspectives of the customer journey. </a:t>
            </a: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Synthetic event generation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(via the Faker library) and historical data (from the Brazilian E-Commerce Public Dataset) serve as key data sources.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Leveraging technologies like </a:t>
            </a: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Python, BigQuery, MySQL, and Streamlit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this solution enables real-time </a:t>
            </a: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processing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and insightful analysis of e-commerce activities. The project aims to deliver a scalable and efficient event-driven architecture, supporting advanced analytics and business intelligence for e-commerce platforms.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ransition spd="med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goals</a:t>
            </a:r>
            <a:endParaRPr/>
          </a:p>
        </p:txBody>
      </p:sp>
      <p:cxnSp>
        <p:nvCxnSpPr>
          <p:cNvPr id="77" name="Google Shape;77;p16"/>
          <p:cNvCxnSpPr/>
          <p:nvPr/>
        </p:nvCxnSpPr>
        <p:spPr>
          <a:xfrm>
            <a:off x="420075" y="2790116"/>
            <a:ext cx="8336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78" name="Google Shape;78;p16"/>
          <p:cNvGrpSpPr/>
          <p:nvPr/>
        </p:nvGrpSpPr>
        <p:grpSpPr>
          <a:xfrm>
            <a:off x="648675" y="1581271"/>
            <a:ext cx="196200" cy="1306800"/>
            <a:chOff x="648675" y="1657471"/>
            <a:chExt cx="196200" cy="1306800"/>
          </a:xfrm>
        </p:grpSpPr>
        <p:sp>
          <p:nvSpPr>
            <p:cNvPr id="79" name="Google Shape;79;p16"/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" name="Google Shape;80;p16"/>
            <p:cNvCxnSpPr>
              <a:stCxn id="79" idx="0"/>
            </p:cNvCxnSpPr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81" name="Google Shape;81;p16"/>
          <p:cNvSpPr txBox="1"/>
          <p:nvPr>
            <p:ph idx="4294967295" type="body"/>
          </p:nvPr>
        </p:nvSpPr>
        <p:spPr>
          <a:xfrm>
            <a:off x="823805" y="1299975"/>
            <a:ext cx="26622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Displaying Historical</a:t>
            </a:r>
            <a:endParaRPr b="1" sz="17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Order Data &amp; events</a:t>
            </a:r>
            <a:endParaRPr b="1" sz="1700">
              <a:solidFill>
                <a:srgbClr val="38761D"/>
              </a:solidFill>
            </a:endParaRPr>
          </a:p>
        </p:txBody>
      </p:sp>
      <p:grpSp>
        <p:nvGrpSpPr>
          <p:cNvPr id="82" name="Google Shape;82;p16"/>
          <p:cNvGrpSpPr/>
          <p:nvPr/>
        </p:nvGrpSpPr>
        <p:grpSpPr>
          <a:xfrm>
            <a:off x="2512925" y="2692171"/>
            <a:ext cx="196200" cy="1404905"/>
            <a:chOff x="2512925" y="2768371"/>
            <a:chExt cx="196200" cy="1404905"/>
          </a:xfrm>
        </p:grpSpPr>
        <p:cxnSp>
          <p:nvCxnSpPr>
            <p:cNvPr id="83" name="Google Shape;83;p16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84" name="Google Shape;84;p16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6"/>
          <p:cNvSpPr txBox="1"/>
          <p:nvPr>
            <p:ph idx="4294967295" type="body"/>
          </p:nvPr>
        </p:nvSpPr>
        <p:spPr>
          <a:xfrm>
            <a:off x="2693150" y="3854675"/>
            <a:ext cx="26622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83F04"/>
                </a:solidFill>
              </a:rPr>
              <a:t>Events from </a:t>
            </a:r>
            <a:endParaRPr b="1">
              <a:solidFill>
                <a:srgbClr val="783F0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783F04"/>
                </a:solidFill>
              </a:rPr>
              <a:t>Brazilian Dataset </a:t>
            </a:r>
            <a:endParaRPr b="1">
              <a:solidFill>
                <a:srgbClr val="783F04"/>
              </a:solidFill>
            </a:endParaRPr>
          </a:p>
        </p:txBody>
      </p:sp>
      <p:grpSp>
        <p:nvGrpSpPr>
          <p:cNvPr id="86" name="Google Shape;86;p16"/>
          <p:cNvGrpSpPr/>
          <p:nvPr/>
        </p:nvGrpSpPr>
        <p:grpSpPr>
          <a:xfrm>
            <a:off x="4279200" y="1483171"/>
            <a:ext cx="196200" cy="1404900"/>
            <a:chOff x="4279200" y="1559371"/>
            <a:chExt cx="196200" cy="1404900"/>
          </a:xfrm>
        </p:grpSpPr>
        <p:cxnSp>
          <p:nvCxnSpPr>
            <p:cNvPr id="87" name="Google Shape;87;p16"/>
            <p:cNvCxnSpPr>
              <a:stCxn id="88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88" name="Google Shape;88;p16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16"/>
          <p:cNvSpPr txBox="1"/>
          <p:nvPr>
            <p:ph idx="4294967295" type="body"/>
          </p:nvPr>
        </p:nvSpPr>
        <p:spPr>
          <a:xfrm>
            <a:off x="4454449" y="1299975"/>
            <a:ext cx="26622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41B47"/>
                </a:solidFill>
              </a:rPr>
              <a:t>Live Events Generation using Faker</a:t>
            </a:r>
            <a:endParaRPr b="1"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741B47"/>
              </a:solidFill>
            </a:endParaRPr>
          </a:p>
        </p:txBody>
      </p:sp>
      <p:grpSp>
        <p:nvGrpSpPr>
          <p:cNvPr id="90" name="Google Shape;90;p16"/>
          <p:cNvGrpSpPr/>
          <p:nvPr/>
        </p:nvGrpSpPr>
        <p:grpSpPr>
          <a:xfrm>
            <a:off x="6045475" y="2692171"/>
            <a:ext cx="196200" cy="1404905"/>
            <a:chOff x="6045475" y="2768371"/>
            <a:chExt cx="196200" cy="1404905"/>
          </a:xfrm>
        </p:grpSpPr>
        <p:cxnSp>
          <p:nvCxnSpPr>
            <p:cNvPr id="91" name="Google Shape;91;p16"/>
            <p:cNvCxnSpPr/>
            <p:nvPr/>
          </p:nvCxnSpPr>
          <p:spPr>
            <a:xfrm>
              <a:off x="614357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92" name="Google Shape;92;p16"/>
            <p:cNvSpPr/>
            <p:nvPr/>
          </p:nvSpPr>
          <p:spPr>
            <a:xfrm>
              <a:off x="60454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6"/>
          <p:cNvSpPr txBox="1"/>
          <p:nvPr>
            <p:ph idx="4294967295" type="body"/>
          </p:nvPr>
        </p:nvSpPr>
        <p:spPr>
          <a:xfrm>
            <a:off x="6225720" y="3854675"/>
            <a:ext cx="26622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Dashboard using 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Streamlit</a:t>
            </a:r>
            <a:endParaRPr sz="140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cxnSp>
        <p:nvCxnSpPr>
          <p:cNvPr id="100" name="Google Shape;100;p17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17"/>
          <p:cNvSpPr txBox="1"/>
          <p:nvPr/>
        </p:nvSpPr>
        <p:spPr>
          <a:xfrm>
            <a:off x="474425" y="3906975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2424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421175" y="2235700"/>
            <a:ext cx="1713900" cy="1329900"/>
          </a:xfrm>
          <a:prstGeom prst="ellipse">
            <a:avLst/>
          </a:prstGeom>
          <a:solidFill>
            <a:srgbClr val="673A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421225" y="2596750"/>
            <a:ext cx="1713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Performance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Overview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2488150" y="2147425"/>
            <a:ext cx="1961100" cy="1616700"/>
          </a:xfrm>
          <a:prstGeom prst="ellipse">
            <a:avLst/>
          </a:prstGeom>
          <a:solidFill>
            <a:srgbClr val="9C26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2421300" y="2376550"/>
            <a:ext cx="21507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Order</a:t>
            </a:r>
            <a:endParaRPr sz="3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Summary </a:t>
            </a:r>
            <a:endParaRPr sz="3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5113026" y="2147415"/>
            <a:ext cx="1506600" cy="1506600"/>
          </a:xfrm>
          <a:prstGeom prst="ellipse">
            <a:avLst/>
          </a:prstGeom>
          <a:solidFill>
            <a:srgbClr val="673A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5158425" y="2556775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Event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Metrics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7160654" y="2286161"/>
            <a:ext cx="1012500" cy="1012200"/>
          </a:xfrm>
          <a:prstGeom prst="ellipse">
            <a:avLst/>
          </a:prstGeom>
          <a:solidFill>
            <a:srgbClr val="9C26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7160650" y="2480550"/>
            <a:ext cx="1012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Live</a:t>
            </a:r>
            <a:endParaRPr sz="15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Data</a:t>
            </a:r>
            <a:endParaRPr sz="15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Stream</a:t>
            </a:r>
            <a:endParaRPr sz="15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</a:t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474425" y="3906975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2424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7160650" y="2480550"/>
            <a:ext cx="1012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ive</a:t>
            </a:r>
            <a:endParaRPr sz="15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Data</a:t>
            </a:r>
            <a:endParaRPr sz="15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Stream</a:t>
            </a:r>
            <a:endParaRPr sz="15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7" name="Google Shape;117;p18" title="schem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75" y="1068425"/>
            <a:ext cx="8009024" cy="392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248425" y="76500"/>
            <a:ext cx="8223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SnapShots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203225" y="702575"/>
            <a:ext cx="8648400" cy="4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Performance Overview:</a:t>
            </a:r>
            <a:r>
              <a:rPr lang="en" sz="1600">
                <a:solidFill>
                  <a:schemeClr val="dk2"/>
                </a:solidFill>
              </a:rPr>
              <a:t>Showing Top 10 best,worst products and Total Revenue,Total Orders and Active Customers in E-commerce Website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24" name="Google Shape;124;p19" title="Screenshot 2025-03-23 1451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75" y="1431875"/>
            <a:ext cx="7833874" cy="34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248425" y="76500"/>
            <a:ext cx="8223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SnapShots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203225" y="702575"/>
            <a:ext cx="8648400" cy="4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Order Summary</a:t>
            </a:r>
            <a:r>
              <a:rPr b="1" lang="en" sz="1600">
                <a:solidFill>
                  <a:schemeClr val="dk2"/>
                </a:solidFill>
              </a:rPr>
              <a:t>:</a:t>
            </a:r>
            <a:r>
              <a:rPr lang="en" sz="1600">
                <a:solidFill>
                  <a:schemeClr val="dk2"/>
                </a:solidFill>
              </a:rPr>
              <a:t>Showing Order Status Distribution and based on Year it shows the Daily Orders Trends of all Customer actions in E-commerce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31" name="Google Shape;131;p20" title="Screenshot 2025-03-23 145138.png"/>
          <p:cNvPicPr preferRelativeResize="0"/>
          <p:nvPr/>
        </p:nvPicPr>
        <p:blipFill rotWithShape="1">
          <a:blip r:embed="rId3">
            <a:alphaModFix/>
          </a:blip>
          <a:srcRect b="0" l="0" r="0" t="15817"/>
          <a:stretch/>
        </p:blipFill>
        <p:spPr>
          <a:xfrm>
            <a:off x="325750" y="1531300"/>
            <a:ext cx="8223302" cy="361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248425" y="76500"/>
            <a:ext cx="8223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SnapShots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203225" y="702575"/>
            <a:ext cx="8648400" cy="4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Order Summary: </a:t>
            </a:r>
            <a:r>
              <a:rPr lang="en" sz="1600">
                <a:solidFill>
                  <a:schemeClr val="dk2"/>
                </a:solidFill>
              </a:rPr>
              <a:t>Filtering the OrderDate from 2016,2017 and 2018 (Old Data)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38" name="Google Shape;138;p21" title="Screenshot 2025-03-23 1452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575" y="1369375"/>
            <a:ext cx="6703925" cy="354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